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56" r:id="rId2"/>
    <p:sldId id="257" r:id="rId3"/>
    <p:sldId id="259" r:id="rId4"/>
  </p:sldIdLst>
  <p:sldSz cx="6858000" cy="9144000" type="screen4x3"/>
  <p:notesSz cx="7077075" cy="8412163"/>
  <p:embeddedFontLst>
    <p:embeddedFont>
      <p:font typeface="Aparajita" panose="02020603050405020304" pitchFamily="18" charset="0"/>
      <p:regular r:id="rId5"/>
      <p:bold r:id="rId6"/>
      <p:italic r:id="rId7"/>
      <p:boldItalic r:id="rId8"/>
    </p:embeddedFont>
    <p:embeddedFont>
      <p:font typeface="Batang" panose="02030600000101010101" pitchFamily="18" charset="-127"/>
      <p:regular r:id="rId9"/>
    </p:embeddedFont>
    <p:embeddedFont>
      <p:font typeface="Bradley Hand ITC" panose="03070402050302030203" pitchFamily="66" charset="0"/>
      <p:regular r:id="rId10"/>
    </p:embeddedFont>
    <p:embeddedFont>
      <p:font typeface="Calibri" panose="020F0502020204030204" pitchFamily="34" charset="0"/>
      <p:regular r:id="rId11"/>
      <p:bold r:id="rId12"/>
      <p:italic r:id="rId13"/>
      <p:boldItalic r:id="rId14"/>
    </p:embeddedFont>
    <p:embeddedFont>
      <p:font typeface="Calibri Light" panose="020F0302020204030204" pitchFamily="34" charset="0"/>
      <p:regular r:id="rId15"/>
      <p:italic r:id="rId16"/>
    </p:embeddedFont>
    <p:embeddedFont>
      <p:font typeface="Century Gothic" panose="020B0502020202020204" pitchFamily="34" charset="0"/>
      <p:regular r:id="rId17"/>
      <p:bold r:id="rId18"/>
      <p:italic r:id="rId19"/>
      <p:boldItalic r:id="rId20"/>
    </p:embeddedFont>
    <p:embeddedFont>
      <p:font typeface="Colonna MT" panose="04020805060202030203" pitchFamily="82" charset="0"/>
      <p:regular r:id="rId21"/>
    </p:embeddedFont>
    <p:embeddedFont>
      <p:font typeface="Comic Sans MS" panose="030F0702030302020204" pitchFamily="66" charset="0"/>
      <p:regular r:id="rId22"/>
      <p:bold r:id="rId23"/>
      <p:italic r:id="rId24"/>
      <p:boldItalic r:id="rId25"/>
    </p:embeddedFont>
    <p:embeddedFont>
      <p:font typeface="KG Neatly Printed" panose="020B0604020202020204" charset="0"/>
      <p:regular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6" autoAdjust="0"/>
    <p:restoredTop sz="94660"/>
  </p:normalViewPr>
  <p:slideViewPr>
    <p:cSldViewPr snapToGrid="0">
      <p:cViewPr varScale="1">
        <p:scale>
          <a:sx n="64" d="100"/>
          <a:sy n="64" d="100"/>
        </p:scale>
        <p:origin x="184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font" Target="fonts/font9.fntdata"/><Relationship Id="rId18" Type="http://schemas.openxmlformats.org/officeDocument/2006/relationships/font" Target="fonts/font14.fntdata"/><Relationship Id="rId26" Type="http://schemas.openxmlformats.org/officeDocument/2006/relationships/font" Target="fonts/font22.fntdata"/><Relationship Id="rId3" Type="http://schemas.openxmlformats.org/officeDocument/2006/relationships/slide" Target="slides/slide2.xml"/><Relationship Id="rId21" Type="http://schemas.openxmlformats.org/officeDocument/2006/relationships/font" Target="fonts/font17.fntdata"/><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font" Target="fonts/font13.fntdata"/><Relationship Id="rId25"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font" Target="fonts/font12.fntdata"/><Relationship Id="rId20" Type="http://schemas.openxmlformats.org/officeDocument/2006/relationships/font" Target="fonts/font1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24" Type="http://schemas.openxmlformats.org/officeDocument/2006/relationships/font" Target="fonts/font20.fntdata"/><Relationship Id="rId5" Type="http://schemas.openxmlformats.org/officeDocument/2006/relationships/font" Target="fonts/font1.fntdata"/><Relationship Id="rId15" Type="http://schemas.openxmlformats.org/officeDocument/2006/relationships/font" Target="fonts/font11.fntdata"/><Relationship Id="rId23" Type="http://schemas.openxmlformats.org/officeDocument/2006/relationships/font" Target="fonts/font19.fntdata"/><Relationship Id="rId28" Type="http://schemas.openxmlformats.org/officeDocument/2006/relationships/viewProps" Target="viewProps.xml"/><Relationship Id="rId10" Type="http://schemas.openxmlformats.org/officeDocument/2006/relationships/font" Target="fonts/font6.fntdata"/><Relationship Id="rId19"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font" Target="fonts/font5.fntdata"/><Relationship Id="rId14" Type="http://schemas.openxmlformats.org/officeDocument/2006/relationships/font" Target="fonts/font10.fntdata"/><Relationship Id="rId22" Type="http://schemas.openxmlformats.org/officeDocument/2006/relationships/font" Target="fonts/font18.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5CDF03-99A3-4318-88BF-252C8B5CE53A}"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D7DBB-407B-4538-AEBA-4D9F231A0198}" type="slidenum">
              <a:rPr lang="en-US" smtClean="0"/>
              <a:t>‹#›</a:t>
            </a:fld>
            <a:endParaRPr lang="en-US"/>
          </a:p>
        </p:txBody>
      </p:sp>
    </p:spTree>
    <p:extLst>
      <p:ext uri="{BB962C8B-B14F-4D97-AF65-F5344CB8AC3E}">
        <p14:creationId xmlns:p14="http://schemas.microsoft.com/office/powerpoint/2010/main" val="392836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CDF03-99A3-4318-88BF-252C8B5CE53A}"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D7DBB-407B-4538-AEBA-4D9F231A0198}" type="slidenum">
              <a:rPr lang="en-US" smtClean="0"/>
              <a:t>‹#›</a:t>
            </a:fld>
            <a:endParaRPr lang="en-US"/>
          </a:p>
        </p:txBody>
      </p:sp>
    </p:spTree>
    <p:extLst>
      <p:ext uri="{BB962C8B-B14F-4D97-AF65-F5344CB8AC3E}">
        <p14:creationId xmlns:p14="http://schemas.microsoft.com/office/powerpoint/2010/main" val="3818186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CDF03-99A3-4318-88BF-252C8B5CE53A}"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D7DBB-407B-4538-AEBA-4D9F231A0198}" type="slidenum">
              <a:rPr lang="en-US" smtClean="0"/>
              <a:t>‹#›</a:t>
            </a:fld>
            <a:endParaRPr lang="en-US"/>
          </a:p>
        </p:txBody>
      </p:sp>
    </p:spTree>
    <p:extLst>
      <p:ext uri="{BB962C8B-B14F-4D97-AF65-F5344CB8AC3E}">
        <p14:creationId xmlns:p14="http://schemas.microsoft.com/office/powerpoint/2010/main" val="3908043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CDF03-99A3-4318-88BF-252C8B5CE53A}"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D7DBB-407B-4538-AEBA-4D9F231A0198}" type="slidenum">
              <a:rPr lang="en-US" smtClean="0"/>
              <a:t>‹#›</a:t>
            </a:fld>
            <a:endParaRPr lang="en-US"/>
          </a:p>
        </p:txBody>
      </p:sp>
    </p:spTree>
    <p:extLst>
      <p:ext uri="{BB962C8B-B14F-4D97-AF65-F5344CB8AC3E}">
        <p14:creationId xmlns:p14="http://schemas.microsoft.com/office/powerpoint/2010/main" val="553960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CDF03-99A3-4318-88BF-252C8B5CE53A}"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D7DBB-407B-4538-AEBA-4D9F231A0198}" type="slidenum">
              <a:rPr lang="en-US" smtClean="0"/>
              <a:t>‹#›</a:t>
            </a:fld>
            <a:endParaRPr lang="en-US"/>
          </a:p>
        </p:txBody>
      </p:sp>
    </p:spTree>
    <p:extLst>
      <p:ext uri="{BB962C8B-B14F-4D97-AF65-F5344CB8AC3E}">
        <p14:creationId xmlns:p14="http://schemas.microsoft.com/office/powerpoint/2010/main" val="1730712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5CDF03-99A3-4318-88BF-252C8B5CE53A}"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D7DBB-407B-4538-AEBA-4D9F231A0198}" type="slidenum">
              <a:rPr lang="en-US" smtClean="0"/>
              <a:t>‹#›</a:t>
            </a:fld>
            <a:endParaRPr lang="en-US"/>
          </a:p>
        </p:txBody>
      </p:sp>
    </p:spTree>
    <p:extLst>
      <p:ext uri="{BB962C8B-B14F-4D97-AF65-F5344CB8AC3E}">
        <p14:creationId xmlns:p14="http://schemas.microsoft.com/office/powerpoint/2010/main" val="28348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5CDF03-99A3-4318-88BF-252C8B5CE53A}" type="datetimeFigureOut">
              <a:rPr lang="en-US" smtClean="0"/>
              <a:t>8/1/2022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2D7DBB-407B-4538-AEBA-4D9F231A0198}" type="slidenum">
              <a:rPr lang="en-US" smtClean="0"/>
              <a:t>‹#›</a:t>
            </a:fld>
            <a:endParaRPr lang="en-US"/>
          </a:p>
        </p:txBody>
      </p:sp>
    </p:spTree>
    <p:extLst>
      <p:ext uri="{BB962C8B-B14F-4D97-AF65-F5344CB8AC3E}">
        <p14:creationId xmlns:p14="http://schemas.microsoft.com/office/powerpoint/2010/main" val="2017542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5CDF03-99A3-4318-88BF-252C8B5CE53A}" type="datetimeFigureOut">
              <a:rPr lang="en-US" smtClean="0"/>
              <a:t>8/1/2022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2D7DBB-407B-4538-AEBA-4D9F231A0198}" type="slidenum">
              <a:rPr lang="en-US" smtClean="0"/>
              <a:t>‹#›</a:t>
            </a:fld>
            <a:endParaRPr lang="en-US"/>
          </a:p>
        </p:txBody>
      </p:sp>
    </p:spTree>
    <p:extLst>
      <p:ext uri="{BB962C8B-B14F-4D97-AF65-F5344CB8AC3E}">
        <p14:creationId xmlns:p14="http://schemas.microsoft.com/office/powerpoint/2010/main" val="6188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CDF03-99A3-4318-88BF-252C8B5CE53A}"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2D7DBB-407B-4538-AEBA-4D9F231A0198}" type="slidenum">
              <a:rPr lang="en-US" smtClean="0"/>
              <a:t>‹#›</a:t>
            </a:fld>
            <a:endParaRPr lang="en-US"/>
          </a:p>
        </p:txBody>
      </p:sp>
    </p:spTree>
    <p:extLst>
      <p:ext uri="{BB962C8B-B14F-4D97-AF65-F5344CB8AC3E}">
        <p14:creationId xmlns:p14="http://schemas.microsoft.com/office/powerpoint/2010/main" val="3287153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F5CDF03-99A3-4318-88BF-252C8B5CE53A}"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D7DBB-407B-4538-AEBA-4D9F231A0198}" type="slidenum">
              <a:rPr lang="en-US" smtClean="0"/>
              <a:t>‹#›</a:t>
            </a:fld>
            <a:endParaRPr lang="en-US"/>
          </a:p>
        </p:txBody>
      </p:sp>
    </p:spTree>
    <p:extLst>
      <p:ext uri="{BB962C8B-B14F-4D97-AF65-F5344CB8AC3E}">
        <p14:creationId xmlns:p14="http://schemas.microsoft.com/office/powerpoint/2010/main" val="363334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F5CDF03-99A3-4318-88BF-252C8B5CE53A}"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D7DBB-407B-4538-AEBA-4D9F231A0198}" type="slidenum">
              <a:rPr lang="en-US" smtClean="0"/>
              <a:t>‹#›</a:t>
            </a:fld>
            <a:endParaRPr lang="en-US"/>
          </a:p>
        </p:txBody>
      </p:sp>
    </p:spTree>
    <p:extLst>
      <p:ext uri="{BB962C8B-B14F-4D97-AF65-F5344CB8AC3E}">
        <p14:creationId xmlns:p14="http://schemas.microsoft.com/office/powerpoint/2010/main" val="197209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6F5CDF03-99A3-4318-88BF-252C8B5CE53A}" type="datetimeFigureOut">
              <a:rPr lang="en-US" smtClean="0"/>
              <a:t>8/1/2022</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112D7DBB-407B-4538-AEBA-4D9F231A0198}" type="slidenum">
              <a:rPr lang="en-US" smtClean="0"/>
              <a:t>‹#›</a:t>
            </a:fld>
            <a:endParaRPr lang="en-US"/>
          </a:p>
        </p:txBody>
      </p:sp>
    </p:spTree>
    <p:extLst>
      <p:ext uri="{BB962C8B-B14F-4D97-AF65-F5344CB8AC3E}">
        <p14:creationId xmlns:p14="http://schemas.microsoft.com/office/powerpoint/2010/main" val="84950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www.starfall.com/" TargetMode="Externa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hyperlink" Target="http://www.abcya.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790" y="152400"/>
            <a:ext cx="6647543" cy="88392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 name="Straight Arrow Connector 4"/>
          <p:cNvCxnSpPr/>
          <p:nvPr/>
        </p:nvCxnSpPr>
        <p:spPr>
          <a:xfrm>
            <a:off x="101599" y="1835378"/>
            <a:ext cx="6647543" cy="0"/>
          </a:xfrm>
          <a:prstGeom prst="straightConnector1">
            <a:avLst/>
          </a:prstGeom>
          <a:ln w="28575">
            <a:prstDash val="sysDot"/>
          </a:ln>
        </p:spPr>
        <p:style>
          <a:lnRef idx="1">
            <a:schemeClr val="dk1"/>
          </a:lnRef>
          <a:fillRef idx="0">
            <a:schemeClr val="dk1"/>
          </a:fillRef>
          <a:effectRef idx="0">
            <a:schemeClr val="dk1"/>
          </a:effectRef>
          <a:fontRef idx="minor">
            <a:schemeClr val="tx1"/>
          </a:fontRef>
        </p:style>
      </p:cxnSp>
      <p:sp>
        <p:nvSpPr>
          <p:cNvPr id="18" name="Chord 17"/>
          <p:cNvSpPr/>
          <p:nvPr/>
        </p:nvSpPr>
        <p:spPr>
          <a:xfrm rot="12077597">
            <a:off x="-363220" y="227002"/>
            <a:ext cx="1536701" cy="1524000"/>
          </a:xfrm>
          <a:prstGeom prst="chord">
            <a:avLst>
              <a:gd name="adj1" fmla="val 2700000"/>
              <a:gd name="adj2" fmla="val 163508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TextBox 18"/>
          <p:cNvSpPr txBox="1"/>
          <p:nvPr/>
        </p:nvSpPr>
        <p:spPr>
          <a:xfrm rot="16200000">
            <a:off x="-381000" y="804335"/>
            <a:ext cx="1851660" cy="369332"/>
          </a:xfrm>
          <a:prstGeom prst="rect">
            <a:avLst/>
          </a:prstGeom>
          <a:noFill/>
        </p:spPr>
        <p:txBody>
          <a:bodyPr wrap="square" rtlCol="0">
            <a:spAutoFit/>
          </a:bodyPr>
          <a:lstStyle/>
          <a:p>
            <a:pPr algn="ctr"/>
            <a:r>
              <a:rPr lang="en-US" b="1" dirty="0">
                <a:solidFill>
                  <a:schemeClr val="bg1"/>
                </a:solidFill>
                <a:latin typeface="Comic Sans MS" panose="030F0702030302020204" pitchFamily="66" charset="0"/>
              </a:rPr>
              <a:t>Kindergarten</a:t>
            </a:r>
          </a:p>
        </p:txBody>
      </p:sp>
      <p:sp>
        <p:nvSpPr>
          <p:cNvPr id="20" name="Left Arrow 19"/>
          <p:cNvSpPr/>
          <p:nvPr/>
        </p:nvSpPr>
        <p:spPr>
          <a:xfrm>
            <a:off x="3706619" y="115784"/>
            <a:ext cx="2983372" cy="1140840"/>
          </a:xfrm>
          <a:prstGeom prst="leftArrow">
            <a:avLst>
              <a:gd name="adj1" fmla="val 73348"/>
              <a:gd name="adj2" fmla="val 6945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p:cNvSpPr txBox="1"/>
          <p:nvPr/>
        </p:nvSpPr>
        <p:spPr>
          <a:xfrm>
            <a:off x="4085819" y="202694"/>
            <a:ext cx="2664822" cy="954107"/>
          </a:xfrm>
          <a:prstGeom prst="rect">
            <a:avLst/>
          </a:prstGeom>
          <a:noFill/>
        </p:spPr>
        <p:txBody>
          <a:bodyPr wrap="square" rtlCol="0">
            <a:spAutoFit/>
          </a:bodyPr>
          <a:lstStyle/>
          <a:p>
            <a:pPr algn="ctr"/>
            <a:r>
              <a:rPr lang="en-US" sz="2800" b="1" dirty="0">
                <a:solidFill>
                  <a:schemeClr val="bg1"/>
                </a:solidFill>
                <a:latin typeface="Comic Sans MS" panose="030F0702030302020204" pitchFamily="66" charset="0"/>
              </a:rPr>
              <a:t>Mrs. Nelson’s Class</a:t>
            </a:r>
          </a:p>
        </p:txBody>
      </p:sp>
      <p:pic>
        <p:nvPicPr>
          <p:cNvPr id="22" name="Picture 21" descr="Il salotto di klizya: Da TELECOM a FASTWEB: storia di un passaggi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4449">
            <a:off x="1093969" y="1075674"/>
            <a:ext cx="335933" cy="337621"/>
          </a:xfrm>
          <a:prstGeom prst="rect">
            <a:avLst/>
          </a:prstGeom>
        </p:spPr>
      </p:pic>
      <p:sp>
        <p:nvSpPr>
          <p:cNvPr id="23" name="TextBox 22"/>
          <p:cNvSpPr txBox="1"/>
          <p:nvPr/>
        </p:nvSpPr>
        <p:spPr>
          <a:xfrm>
            <a:off x="1176443" y="762945"/>
            <a:ext cx="2229544" cy="1169551"/>
          </a:xfrm>
          <a:prstGeom prst="rect">
            <a:avLst/>
          </a:prstGeom>
          <a:noFill/>
        </p:spPr>
        <p:txBody>
          <a:bodyPr wrap="square" rtlCol="0">
            <a:spAutoFit/>
          </a:bodyPr>
          <a:lstStyle/>
          <a:p>
            <a:pPr algn="ctr"/>
            <a:r>
              <a:rPr lang="en-US" sz="1400" dirty="0">
                <a:latin typeface="Comic Sans MS" panose="030F0702030302020204" pitchFamily="66" charset="0"/>
              </a:rPr>
              <a:t>Text the message @dbgd73</a:t>
            </a:r>
          </a:p>
          <a:p>
            <a:pPr algn="ctr"/>
            <a:r>
              <a:rPr lang="en-US" sz="1400" dirty="0">
                <a:latin typeface="Comic Sans MS" panose="030F0702030302020204" pitchFamily="66" charset="0"/>
              </a:rPr>
              <a:t>to the number 81010 for class updates. (REMIND)</a:t>
            </a:r>
            <a:endParaRPr lang="en-US" sz="1400" dirty="0">
              <a:latin typeface="Bradley Hand ITC" panose="03070402050302030203" pitchFamily="66" charset="0"/>
            </a:endParaRPr>
          </a:p>
        </p:txBody>
      </p:sp>
      <p:pic>
        <p:nvPicPr>
          <p:cNvPr id="24" name="Picture 23" descr="Clipart - Email Icon - White on Bla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105" y="1158199"/>
            <a:ext cx="281821" cy="281821"/>
          </a:xfrm>
          <a:prstGeom prst="rect">
            <a:avLst/>
          </a:prstGeom>
        </p:spPr>
      </p:pic>
      <p:sp>
        <p:nvSpPr>
          <p:cNvPr id="25" name="TextBox 24"/>
          <p:cNvSpPr txBox="1"/>
          <p:nvPr/>
        </p:nvSpPr>
        <p:spPr>
          <a:xfrm>
            <a:off x="3235499" y="1196549"/>
            <a:ext cx="3853333" cy="461665"/>
          </a:xfrm>
          <a:prstGeom prst="rect">
            <a:avLst/>
          </a:prstGeom>
          <a:noFill/>
        </p:spPr>
        <p:txBody>
          <a:bodyPr wrap="square" rtlCol="0">
            <a:spAutoFit/>
          </a:bodyPr>
          <a:lstStyle/>
          <a:p>
            <a:pPr algn="ctr"/>
            <a:r>
              <a:rPr lang="en-US" sz="2000" b="1" dirty="0">
                <a:latin typeface="KG Neatly Printed" panose="02000506000000020003" pitchFamily="2" charset="0"/>
              </a:rPr>
              <a:t>Nelsost</a:t>
            </a:r>
            <a:r>
              <a:rPr lang="en-US" sz="2400" b="1" dirty="0">
                <a:latin typeface="KG Neatly Printed" panose="02000506000000020003" pitchFamily="2" charset="0"/>
              </a:rPr>
              <a:t>@boe.Richmond.</a:t>
            </a:r>
            <a:r>
              <a:rPr lang="en-US" sz="1600" b="1" dirty="0">
                <a:latin typeface="Bradley Hand ITC" panose="03070402050302030203" pitchFamily="66" charset="0"/>
              </a:rPr>
              <a:t>k12</a:t>
            </a:r>
            <a:r>
              <a:rPr lang="en-US" sz="2400" b="1" dirty="0">
                <a:latin typeface="KG Neatly Printed" panose="02000506000000020003" pitchFamily="2" charset="0"/>
              </a:rPr>
              <a:t>.ga.us</a:t>
            </a:r>
          </a:p>
        </p:txBody>
      </p:sp>
      <p:sp>
        <p:nvSpPr>
          <p:cNvPr id="26" name="TextBox 25"/>
          <p:cNvSpPr txBox="1"/>
          <p:nvPr/>
        </p:nvSpPr>
        <p:spPr>
          <a:xfrm>
            <a:off x="1257314" y="189390"/>
            <a:ext cx="2664822" cy="646331"/>
          </a:xfrm>
          <a:prstGeom prst="rect">
            <a:avLst/>
          </a:prstGeom>
          <a:noFill/>
        </p:spPr>
        <p:txBody>
          <a:bodyPr wrap="square" rtlCol="0">
            <a:spAutoFit/>
          </a:bodyPr>
          <a:lstStyle/>
          <a:p>
            <a:r>
              <a:rPr lang="en-US" sz="1200" b="1" dirty="0">
                <a:latin typeface="Comic Sans MS" panose="030F0702030302020204" pitchFamily="66" charset="0"/>
              </a:rPr>
              <a:t>Arrival</a:t>
            </a:r>
            <a:r>
              <a:rPr lang="en-US" sz="1200" dirty="0">
                <a:latin typeface="Comic Sans MS" panose="030F0702030302020204" pitchFamily="66" charset="0"/>
              </a:rPr>
              <a:t>: starting @ 7:00</a:t>
            </a:r>
          </a:p>
          <a:p>
            <a:r>
              <a:rPr lang="en-US" sz="1200" b="1" dirty="0">
                <a:latin typeface="Comic Sans MS" panose="030F0702030302020204" pitchFamily="66" charset="0"/>
              </a:rPr>
              <a:t>Tardy</a:t>
            </a:r>
            <a:r>
              <a:rPr lang="en-US" sz="1200" dirty="0">
                <a:latin typeface="Comic Sans MS" panose="030F0702030302020204" pitchFamily="66" charset="0"/>
              </a:rPr>
              <a:t>: 7:45</a:t>
            </a:r>
          </a:p>
          <a:p>
            <a:r>
              <a:rPr lang="en-US" sz="1200" b="1" dirty="0">
                <a:latin typeface="Comic Sans MS" panose="030F0702030302020204" pitchFamily="66" charset="0"/>
              </a:rPr>
              <a:t>Dismissal Begins</a:t>
            </a:r>
            <a:r>
              <a:rPr lang="en-US" sz="1200" dirty="0">
                <a:latin typeface="Comic Sans MS" panose="030F0702030302020204" pitchFamily="66" charset="0"/>
              </a:rPr>
              <a:t>: 2:10</a:t>
            </a:r>
          </a:p>
        </p:txBody>
      </p:sp>
      <p:cxnSp>
        <p:nvCxnSpPr>
          <p:cNvPr id="28" name="Straight Connector 27"/>
          <p:cNvCxnSpPr/>
          <p:nvPr/>
        </p:nvCxnSpPr>
        <p:spPr>
          <a:xfrm>
            <a:off x="2004061" y="1835378"/>
            <a:ext cx="3854" cy="7127954"/>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30" name="Snip Diagonal Corner Rectangle 29"/>
          <p:cNvSpPr/>
          <p:nvPr/>
        </p:nvSpPr>
        <p:spPr>
          <a:xfrm>
            <a:off x="101598" y="1850351"/>
            <a:ext cx="1841501" cy="531187"/>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TextBox 30"/>
          <p:cNvSpPr txBox="1"/>
          <p:nvPr/>
        </p:nvSpPr>
        <p:spPr>
          <a:xfrm>
            <a:off x="-314507" y="1821261"/>
            <a:ext cx="2664822"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Supplies</a:t>
            </a:r>
          </a:p>
        </p:txBody>
      </p:sp>
      <p:sp>
        <p:nvSpPr>
          <p:cNvPr id="32" name="TextBox 31"/>
          <p:cNvSpPr txBox="1"/>
          <p:nvPr/>
        </p:nvSpPr>
        <p:spPr>
          <a:xfrm>
            <a:off x="130573" y="2468102"/>
            <a:ext cx="1970951" cy="7571303"/>
          </a:xfrm>
          <a:prstGeom prst="rect">
            <a:avLst/>
          </a:prstGeom>
          <a:noFill/>
        </p:spPr>
        <p:txBody>
          <a:bodyPr wrap="square" rtlCol="0">
            <a:spAutoFit/>
          </a:bodyPr>
          <a:lstStyle/>
          <a:p>
            <a:pPr marL="342900" indent="-342900">
              <a:buFont typeface="Wingdings" panose="05000000000000000000" pitchFamily="2" charset="2"/>
              <a:buChar char="Ø"/>
            </a:pPr>
            <a:r>
              <a:rPr lang="en-US" sz="1400" dirty="0">
                <a:latin typeface="Comic Sans MS" panose="030F0702030302020204" pitchFamily="66" charset="0"/>
              </a:rPr>
              <a:t>6- spiral notebooks (2 red/2 green/ 2 yellow)</a:t>
            </a:r>
          </a:p>
          <a:p>
            <a:pPr marL="342900" indent="-342900">
              <a:buFont typeface="Wingdings" panose="05000000000000000000" pitchFamily="2" charset="2"/>
              <a:buChar char="Ø"/>
            </a:pPr>
            <a:r>
              <a:rPr lang="en-US" sz="1400" dirty="0">
                <a:latin typeface="Comic Sans MS" panose="030F0702030302020204" pitchFamily="66" charset="0"/>
              </a:rPr>
              <a:t>1- 3 ring binder</a:t>
            </a:r>
          </a:p>
          <a:p>
            <a:pPr marL="342900" indent="-342900">
              <a:buFont typeface="Wingdings" panose="05000000000000000000" pitchFamily="2" charset="2"/>
              <a:buChar char="Ø"/>
            </a:pPr>
            <a:r>
              <a:rPr lang="en-US" sz="1400" dirty="0">
                <a:latin typeface="Comic Sans MS" panose="030F0702030302020204" pitchFamily="66" charset="0"/>
              </a:rPr>
              <a:t>(1 inch or 1 ½ inch with plastic cover)</a:t>
            </a:r>
          </a:p>
          <a:p>
            <a:pPr marL="342900" indent="-342900">
              <a:buFont typeface="Wingdings" panose="05000000000000000000" pitchFamily="2" charset="2"/>
              <a:buChar char="Ø"/>
            </a:pPr>
            <a:r>
              <a:rPr lang="en-US" sz="1400" dirty="0">
                <a:latin typeface="Comic Sans MS" panose="030F0702030302020204" pitchFamily="66" charset="0"/>
              </a:rPr>
              <a:t>1-pencil box</a:t>
            </a:r>
          </a:p>
          <a:p>
            <a:pPr marL="342900" indent="-342900">
              <a:buFont typeface="Wingdings" panose="05000000000000000000" pitchFamily="2" charset="2"/>
              <a:buChar char="Ø"/>
            </a:pPr>
            <a:r>
              <a:rPr lang="en-US" sz="1400" dirty="0">
                <a:latin typeface="Comic Sans MS" panose="030F0702030302020204" pitchFamily="66" charset="0"/>
              </a:rPr>
              <a:t>3-packs of jumbo kindergarten pencils</a:t>
            </a:r>
          </a:p>
          <a:p>
            <a:pPr marL="342900" indent="-342900">
              <a:buFont typeface="Wingdings" panose="05000000000000000000" pitchFamily="2" charset="2"/>
              <a:buChar char="Ø"/>
            </a:pPr>
            <a:r>
              <a:rPr lang="en-US" sz="1400" dirty="0">
                <a:latin typeface="Comic Sans MS" panose="030F0702030302020204" pitchFamily="66" charset="0"/>
              </a:rPr>
              <a:t>1-pack of pink erasers</a:t>
            </a:r>
          </a:p>
          <a:p>
            <a:pPr marL="342900" indent="-342900">
              <a:buFont typeface="Wingdings" panose="05000000000000000000" pitchFamily="2" charset="2"/>
              <a:buChar char="Ø"/>
            </a:pPr>
            <a:r>
              <a:rPr lang="en-US" sz="1400" dirty="0">
                <a:latin typeface="Comic Sans MS" panose="030F0702030302020204" pitchFamily="66" charset="0"/>
              </a:rPr>
              <a:t>Glue sticks</a:t>
            </a:r>
          </a:p>
          <a:p>
            <a:pPr marL="342900" indent="-342900">
              <a:buFont typeface="Wingdings" panose="05000000000000000000" pitchFamily="2" charset="2"/>
              <a:buChar char="Ø"/>
            </a:pPr>
            <a:r>
              <a:rPr lang="en-US" sz="1400" dirty="0">
                <a:latin typeface="Comic Sans MS" panose="030F0702030302020204" pitchFamily="66" charset="0"/>
              </a:rPr>
              <a:t> 1-box of crayons</a:t>
            </a:r>
          </a:p>
          <a:p>
            <a:pPr marL="342900" indent="-342900">
              <a:buFont typeface="Wingdings" panose="05000000000000000000" pitchFamily="2" charset="2"/>
              <a:buChar char="Ø"/>
            </a:pPr>
            <a:r>
              <a:rPr lang="en-US" sz="1400" dirty="0">
                <a:latin typeface="Comic Sans MS" panose="030F0702030302020204" pitchFamily="66" charset="0"/>
              </a:rPr>
              <a:t>1-pack of dry erase markers</a:t>
            </a:r>
          </a:p>
          <a:p>
            <a:pPr marL="342900" indent="-342900">
              <a:buFont typeface="Wingdings" panose="05000000000000000000" pitchFamily="2" charset="2"/>
              <a:buChar char="Ø"/>
            </a:pPr>
            <a:r>
              <a:rPr lang="en-US" sz="1400" dirty="0">
                <a:latin typeface="Comic Sans MS" panose="030F0702030302020204" pitchFamily="66" charset="0"/>
              </a:rPr>
              <a:t> scissors</a:t>
            </a:r>
          </a:p>
          <a:p>
            <a:pPr marL="342900" indent="-342900">
              <a:buFont typeface="Wingdings" panose="05000000000000000000" pitchFamily="2" charset="2"/>
              <a:buChar char="Ø"/>
            </a:pPr>
            <a:r>
              <a:rPr lang="en-US" sz="1400" dirty="0">
                <a:latin typeface="Comic Sans MS" panose="030F0702030302020204" pitchFamily="66" charset="0"/>
              </a:rPr>
              <a:t> index cards</a:t>
            </a:r>
          </a:p>
          <a:p>
            <a:pPr marL="342900" indent="-342900">
              <a:buFont typeface="Wingdings" panose="05000000000000000000" pitchFamily="2" charset="2"/>
              <a:buChar char="Ø"/>
            </a:pPr>
            <a:r>
              <a:rPr lang="en-US" sz="1400" dirty="0">
                <a:latin typeface="Comic Sans MS" panose="030F0702030302020204" pitchFamily="66" charset="0"/>
              </a:rPr>
              <a:t> paper towels</a:t>
            </a:r>
          </a:p>
          <a:p>
            <a:pPr marL="342900" indent="-342900">
              <a:buFont typeface="Wingdings" panose="05000000000000000000" pitchFamily="2" charset="2"/>
              <a:buChar char="Ø"/>
            </a:pPr>
            <a:r>
              <a:rPr lang="en-US" sz="1400" dirty="0">
                <a:latin typeface="Comic Sans MS" panose="030F0702030302020204" pitchFamily="66" charset="0"/>
              </a:rPr>
              <a:t>Kleenex</a:t>
            </a:r>
          </a:p>
          <a:p>
            <a:pPr marL="342900" indent="-342900">
              <a:buFont typeface="Wingdings" panose="05000000000000000000" pitchFamily="2" charset="2"/>
              <a:buChar char="Ø"/>
            </a:pPr>
            <a:r>
              <a:rPr lang="en-US" sz="1400" dirty="0">
                <a:latin typeface="Comic Sans MS" panose="030F0702030302020204" pitchFamily="66" charset="0"/>
              </a:rPr>
              <a:t>Hand soap</a:t>
            </a:r>
          </a:p>
          <a:p>
            <a:pPr marL="342900" indent="-342900">
              <a:buFont typeface="Wingdings" panose="05000000000000000000" pitchFamily="2" charset="2"/>
              <a:buChar char="Ø"/>
            </a:pPr>
            <a:r>
              <a:rPr lang="en-US" sz="1400" dirty="0">
                <a:latin typeface="Comic Sans MS" panose="030F0702030302020204" pitchFamily="66" charset="0"/>
              </a:rPr>
              <a:t>2 boxes Ziploc bags (Gallon and Sandwich size) </a:t>
            </a:r>
          </a:p>
          <a:p>
            <a:pPr marL="342900" indent="-342900">
              <a:buFont typeface="Wingdings" panose="05000000000000000000" pitchFamily="2" charset="2"/>
              <a:buChar char="Ø"/>
            </a:pPr>
            <a:r>
              <a:rPr lang="en-US" sz="1400" dirty="0">
                <a:latin typeface="Comic Sans MS" panose="030F0702030302020204" pitchFamily="66" charset="0"/>
              </a:rPr>
              <a:t>Headphones with microphone (no ear buds) </a:t>
            </a:r>
            <a:r>
              <a:rPr lang="en-US" dirty="0"/>
              <a:t> </a:t>
            </a:r>
            <a:endParaRPr lang="en-US" sz="1600" b="1" dirty="0">
              <a:latin typeface="KG Neatly Printed" panose="02000506000000020003" pitchFamily="2" charset="0"/>
            </a:endParaRPr>
          </a:p>
          <a:p>
            <a:pPr marL="342900" indent="-342900">
              <a:buFont typeface="Wingdings" panose="05000000000000000000" pitchFamily="2" charset="2"/>
              <a:buChar char="Ø"/>
            </a:pPr>
            <a:endParaRPr lang="en-US" sz="1600" b="1" dirty="0">
              <a:latin typeface="KG Neatly Printed" panose="02000506000000020003" pitchFamily="2" charset="0"/>
            </a:endParaRPr>
          </a:p>
          <a:p>
            <a:endParaRPr lang="en-US" sz="2000" b="1" dirty="0">
              <a:latin typeface="KG Neatly Printed" panose="02000506000000020003" pitchFamily="2" charset="0"/>
            </a:endParaRPr>
          </a:p>
          <a:p>
            <a:endParaRPr lang="en-US" sz="2000" b="1" dirty="0">
              <a:latin typeface="KG Neatly Printed" panose="02000506000000020003" pitchFamily="2" charset="0"/>
            </a:endParaRPr>
          </a:p>
          <a:p>
            <a:endParaRPr lang="en-US" sz="2000" b="1" dirty="0">
              <a:latin typeface="KG Neatly Printed" panose="02000506000000020003" pitchFamily="2" charset="0"/>
            </a:endParaRPr>
          </a:p>
        </p:txBody>
      </p:sp>
      <p:sp>
        <p:nvSpPr>
          <p:cNvPr id="38" name="Snip Diagonal Corner Rectangle 37"/>
          <p:cNvSpPr/>
          <p:nvPr/>
        </p:nvSpPr>
        <p:spPr>
          <a:xfrm>
            <a:off x="2614233" y="4790451"/>
            <a:ext cx="4017259" cy="426980"/>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TextBox 38"/>
          <p:cNvSpPr txBox="1"/>
          <p:nvPr/>
        </p:nvSpPr>
        <p:spPr>
          <a:xfrm>
            <a:off x="2822792" y="4762650"/>
            <a:ext cx="3600139"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Educational Philosophy</a:t>
            </a:r>
          </a:p>
        </p:txBody>
      </p:sp>
      <p:sp>
        <p:nvSpPr>
          <p:cNvPr id="40" name="TextBox 39"/>
          <p:cNvSpPr txBox="1"/>
          <p:nvPr/>
        </p:nvSpPr>
        <p:spPr>
          <a:xfrm>
            <a:off x="2127410" y="5217431"/>
            <a:ext cx="4784136" cy="3754874"/>
          </a:xfrm>
          <a:prstGeom prst="rect">
            <a:avLst/>
          </a:prstGeom>
          <a:noFill/>
        </p:spPr>
        <p:txBody>
          <a:bodyPr wrap="square" rtlCol="0">
            <a:spAutoFit/>
          </a:bodyPr>
          <a:lstStyle/>
          <a:p>
            <a:r>
              <a:rPr lang="en-US" sz="1400" dirty="0">
                <a:latin typeface="Comic Sans MS" panose="030F0702030302020204" pitchFamily="66" charset="0"/>
              </a:rPr>
              <a:t>I am always trying to help students become independent learners. Each of the students has the potential to bring something unique and special to the world. Teaching is an important and honorable occupation that demands commitment. There is learning, healing, laughter, sharing and love every day in my classroom. I have the opportunity to impact student lives in a positive way.  Our classroom is a place where students feel important, respected, cared for and believed in. I am a teacher who makes it possible for her students to reach their full potential by asking questions, learning from their mistakes, giving and receiving feedback, and trying their best. In our classroom, real world problems are solved so that each student can become a life-long learner. Together, we celebrate each other’s success and inspire each other to be the best.</a:t>
            </a:r>
            <a:endParaRPr lang="en-US" b="1" dirty="0">
              <a:latin typeface="Comic Sans MS" panose="030F0702030302020204" pitchFamily="66" charset="0"/>
            </a:endParaRPr>
          </a:p>
        </p:txBody>
      </p:sp>
      <p:cxnSp>
        <p:nvCxnSpPr>
          <p:cNvPr id="54" name="Straight Connector 53"/>
          <p:cNvCxnSpPr/>
          <p:nvPr/>
        </p:nvCxnSpPr>
        <p:spPr>
          <a:xfrm>
            <a:off x="1991326" y="4803005"/>
            <a:ext cx="4745082" cy="4588"/>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56" name="Wave 55"/>
          <p:cNvSpPr/>
          <p:nvPr/>
        </p:nvSpPr>
        <p:spPr>
          <a:xfrm>
            <a:off x="2802953" y="1933353"/>
            <a:ext cx="3853332" cy="673127"/>
          </a:xfrm>
          <a:prstGeom prst="wave">
            <a:avLst>
              <a:gd name="adj1" fmla="val 6703"/>
              <a:gd name="adj2" fmla="val 19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TextBox 56"/>
          <p:cNvSpPr txBox="1"/>
          <p:nvPr/>
        </p:nvSpPr>
        <p:spPr>
          <a:xfrm>
            <a:off x="2788171" y="1991026"/>
            <a:ext cx="4017259"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Hello, nice to meet you!</a:t>
            </a:r>
          </a:p>
        </p:txBody>
      </p:sp>
      <p:sp>
        <p:nvSpPr>
          <p:cNvPr id="58" name="TextBox 57"/>
          <p:cNvSpPr txBox="1"/>
          <p:nvPr/>
        </p:nvSpPr>
        <p:spPr>
          <a:xfrm>
            <a:off x="2085601" y="2684805"/>
            <a:ext cx="4724503" cy="2339102"/>
          </a:xfrm>
          <a:prstGeom prst="rect">
            <a:avLst/>
          </a:prstGeom>
          <a:noFill/>
        </p:spPr>
        <p:txBody>
          <a:bodyPr wrap="square" rtlCol="0">
            <a:spAutoFit/>
          </a:bodyPr>
          <a:lstStyle/>
          <a:p>
            <a:r>
              <a:rPr lang="en-US" sz="1400" dirty="0">
                <a:latin typeface="Comic Sans MS" panose="030F0702030302020204" pitchFamily="66" charset="0"/>
                <a:ea typeface="LuckeyStamp" panose="020B0604020202020204" charset="0"/>
                <a:cs typeface="Aparajita" panose="020B0604020202020204" pitchFamily="34" charset="0"/>
              </a:rPr>
              <a:t>My name is Stephanie Nelson and I am pleased to be your child’s teacher this year at Lamar- Milledge Elementary School. I’m so excited to be entering my 10</a:t>
            </a:r>
            <a:r>
              <a:rPr lang="en-US" sz="1400" baseline="30000" dirty="0">
                <a:latin typeface="Comic Sans MS" panose="030F0702030302020204" pitchFamily="66" charset="0"/>
                <a:ea typeface="LuckeyStamp" panose="020B0604020202020204" charset="0"/>
                <a:cs typeface="Aparajita" panose="020B0604020202020204" pitchFamily="34" charset="0"/>
              </a:rPr>
              <a:t>th</a:t>
            </a:r>
            <a:r>
              <a:rPr lang="en-US" sz="1400" dirty="0">
                <a:latin typeface="Comic Sans MS" panose="030F0702030302020204" pitchFamily="66" charset="0"/>
                <a:ea typeface="LuckeyStamp" panose="020B0604020202020204" charset="0"/>
                <a:cs typeface="Aparajita" panose="020B0604020202020204" pitchFamily="34" charset="0"/>
              </a:rPr>
              <a:t>  year of teaching! I taught Pre-K for one year and this will be my 9</a:t>
            </a:r>
            <a:r>
              <a:rPr lang="en-US" sz="1400" baseline="30000" dirty="0">
                <a:latin typeface="Comic Sans MS" panose="030F0702030302020204" pitchFamily="66" charset="0"/>
                <a:ea typeface="LuckeyStamp" panose="020B0604020202020204" charset="0"/>
                <a:cs typeface="Aparajita" panose="020B0604020202020204" pitchFamily="34" charset="0"/>
              </a:rPr>
              <a:t>th</a:t>
            </a:r>
            <a:r>
              <a:rPr lang="en-US" sz="1400" dirty="0">
                <a:latin typeface="Comic Sans MS" panose="030F0702030302020204" pitchFamily="66" charset="0"/>
                <a:ea typeface="LuckeyStamp" panose="020B0604020202020204" charset="0"/>
                <a:cs typeface="Aparajita" panose="020B0604020202020204" pitchFamily="34" charset="0"/>
              </a:rPr>
              <a:t> year teaching Kindergarten. I received my Bachelor’s degree in Early Childhood Education, Master’s degree in Curriculum &amp; Instruction and Specialist degree in Curriculum &amp; Instruction from Augusta University. </a:t>
            </a:r>
          </a:p>
          <a:p>
            <a:endParaRPr lang="en-US" sz="2000" b="1" dirty="0">
              <a:latin typeface="KG Neatly Printed" panose="02000506000000020003" pitchFamily="2" charset="0"/>
            </a:endParaRPr>
          </a:p>
        </p:txBody>
      </p:sp>
      <p:pic>
        <p:nvPicPr>
          <p:cNvPr id="3" name="Picture 2" descr="Original file ‎ (SVG file, nominally 512 × 512 pixels, file siz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0940" y="1939926"/>
            <a:ext cx="636527" cy="636527"/>
          </a:xfrm>
          <a:prstGeom prst="rect">
            <a:avLst/>
          </a:prstGeom>
        </p:spPr>
      </p:pic>
      <p:pic>
        <p:nvPicPr>
          <p:cNvPr id="6" name="Picture 5" descr="Ms. Hansen: Early Childhood Program - Weekly Theme Informa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3289" y="8499423"/>
            <a:ext cx="309809" cy="380504"/>
          </a:xfrm>
          <a:prstGeom prst="rect">
            <a:avLst/>
          </a:prstGeom>
        </p:spPr>
      </p:pic>
      <p:pic>
        <p:nvPicPr>
          <p:cNvPr id="7" name="Picture 6" descr="File:Scissors icon black.svg - Wikimedia Common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684967">
            <a:off x="1748754" y="6043634"/>
            <a:ext cx="510613" cy="306368"/>
          </a:xfrm>
          <a:prstGeom prst="rect">
            <a:avLst/>
          </a:prstGeom>
        </p:spPr>
      </p:pic>
    </p:spTree>
    <p:extLst>
      <p:ext uri="{BB962C8B-B14F-4D97-AF65-F5344CB8AC3E}">
        <p14:creationId xmlns:p14="http://schemas.microsoft.com/office/powerpoint/2010/main" val="1698866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599" y="65224"/>
            <a:ext cx="6647543" cy="88392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5" name="Straight Arrow Connector 4"/>
          <p:cNvCxnSpPr/>
          <p:nvPr/>
        </p:nvCxnSpPr>
        <p:spPr>
          <a:xfrm>
            <a:off x="101599" y="1835378"/>
            <a:ext cx="6647543" cy="0"/>
          </a:xfrm>
          <a:prstGeom prst="straightConnector1">
            <a:avLst/>
          </a:prstGeom>
          <a:ln w="28575">
            <a:prstDash val="sysDot"/>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3438369" y="1835378"/>
            <a:ext cx="3854" cy="7127954"/>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116524" y="649999"/>
            <a:ext cx="6647544" cy="1107996"/>
          </a:xfrm>
          <a:prstGeom prst="rect">
            <a:avLst/>
          </a:prstGeom>
          <a:noFill/>
        </p:spPr>
        <p:txBody>
          <a:bodyPr wrap="square" rtlCol="0">
            <a:spAutoFit/>
          </a:bodyPr>
          <a:lstStyle/>
          <a:p>
            <a:r>
              <a:rPr lang="en-US" sz="1100" b="1" dirty="0">
                <a:latin typeface="Comic Sans MS" panose="030F0702030302020204" pitchFamily="66" charset="0"/>
                <a:ea typeface="LuckeyWide" pitchFamily="2" charset="0"/>
              </a:rPr>
              <a:t>PARENTS ARE ASKED TO ASSIST AND NOT COMPLETE HOMEWORK ASSIGNMENTS FOR THEIR CHILD!!!!!</a:t>
            </a:r>
          </a:p>
          <a:p>
            <a:r>
              <a:rPr lang="en-US" sz="1100" b="1" u="sng" dirty="0">
                <a:latin typeface="Comic Sans MS" panose="030F0702030302020204" pitchFamily="66" charset="0"/>
                <a:ea typeface="LuckeyWide" pitchFamily="2" charset="0"/>
              </a:rPr>
              <a:t>Why should students do homework?</a:t>
            </a:r>
          </a:p>
          <a:p>
            <a:r>
              <a:rPr lang="en-US" sz="1100" dirty="0">
                <a:latin typeface="Comic Sans MS" panose="030F0702030302020204" pitchFamily="66" charset="0"/>
                <a:ea typeface="LuckeyWide" pitchFamily="2" charset="0"/>
              </a:rPr>
              <a:t>It allows them to reinforce, review, and /or practice skills they have learned in class.  It shows parents the important skills learned in class and allows them to become partners in their child’s education.</a:t>
            </a:r>
            <a:r>
              <a:rPr lang="en-US" sz="1100" b="1" dirty="0">
                <a:latin typeface="Comic Sans MS" panose="030F0702030302020204" pitchFamily="66" charset="0"/>
              </a:rPr>
              <a:t> </a:t>
            </a:r>
          </a:p>
        </p:txBody>
      </p:sp>
      <p:sp>
        <p:nvSpPr>
          <p:cNvPr id="34" name="Snip Diagonal Corner Rectangle 33"/>
          <p:cNvSpPr/>
          <p:nvPr/>
        </p:nvSpPr>
        <p:spPr>
          <a:xfrm>
            <a:off x="101599" y="118812"/>
            <a:ext cx="1841501" cy="531187"/>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Box 34"/>
          <p:cNvSpPr txBox="1"/>
          <p:nvPr/>
        </p:nvSpPr>
        <p:spPr>
          <a:xfrm>
            <a:off x="-310062" y="65224"/>
            <a:ext cx="2664822"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Homework</a:t>
            </a:r>
          </a:p>
        </p:txBody>
      </p:sp>
      <p:sp>
        <p:nvSpPr>
          <p:cNvPr id="2" name="Rounded Rectangle 1"/>
          <p:cNvSpPr/>
          <p:nvPr/>
        </p:nvSpPr>
        <p:spPr>
          <a:xfrm>
            <a:off x="2442762" y="124235"/>
            <a:ext cx="4152910" cy="50233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latin typeface="Comic Sans MS" panose="030F0702030302020204" pitchFamily="66" charset="0"/>
              </a:rPr>
              <a:t>Practice Sight words EVERY NIGHT!</a:t>
            </a:r>
          </a:p>
        </p:txBody>
      </p:sp>
      <p:sp>
        <p:nvSpPr>
          <p:cNvPr id="46" name="Snip Diagonal Corner Rectangle 45"/>
          <p:cNvSpPr/>
          <p:nvPr/>
        </p:nvSpPr>
        <p:spPr>
          <a:xfrm>
            <a:off x="101599" y="1835379"/>
            <a:ext cx="3261343" cy="507750"/>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TextBox 46"/>
          <p:cNvSpPr txBox="1"/>
          <p:nvPr/>
        </p:nvSpPr>
        <p:spPr>
          <a:xfrm>
            <a:off x="168132" y="1752480"/>
            <a:ext cx="3183248"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Course Description</a:t>
            </a:r>
          </a:p>
        </p:txBody>
      </p:sp>
      <p:sp>
        <p:nvSpPr>
          <p:cNvPr id="48" name="Snip Diagonal Corner Rectangle 47"/>
          <p:cNvSpPr/>
          <p:nvPr/>
        </p:nvSpPr>
        <p:spPr>
          <a:xfrm>
            <a:off x="3851929" y="1790746"/>
            <a:ext cx="2328944" cy="531187"/>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TextBox 48"/>
          <p:cNvSpPr txBox="1"/>
          <p:nvPr/>
        </p:nvSpPr>
        <p:spPr>
          <a:xfrm>
            <a:off x="3683990" y="1761706"/>
            <a:ext cx="2664822" cy="523220"/>
          </a:xfrm>
          <a:prstGeom prst="rect">
            <a:avLst/>
          </a:prstGeom>
          <a:noFill/>
        </p:spPr>
        <p:txBody>
          <a:bodyPr wrap="square" rtlCol="0">
            <a:spAutoFit/>
          </a:bodyPr>
          <a:lstStyle/>
          <a:p>
            <a:pPr algn="ctr"/>
            <a:r>
              <a:rPr lang="en-US" sz="2800" b="1" dirty="0">
                <a:solidFill>
                  <a:schemeClr val="bg1"/>
                </a:solidFill>
                <a:latin typeface="Comic Sans MS" panose="030F0702030302020204" pitchFamily="66" charset="0"/>
              </a:rPr>
              <a:t>Course Goals</a:t>
            </a:r>
          </a:p>
        </p:txBody>
      </p:sp>
      <p:sp>
        <p:nvSpPr>
          <p:cNvPr id="50" name="TextBox 49"/>
          <p:cNvSpPr txBox="1"/>
          <p:nvPr/>
        </p:nvSpPr>
        <p:spPr>
          <a:xfrm>
            <a:off x="101598" y="2348151"/>
            <a:ext cx="3336771" cy="5016758"/>
          </a:xfrm>
          <a:prstGeom prst="rect">
            <a:avLst/>
          </a:prstGeom>
          <a:noFill/>
        </p:spPr>
        <p:txBody>
          <a:bodyPr wrap="square" rtlCol="0">
            <a:spAutoFit/>
          </a:bodyPr>
          <a:lstStyle/>
          <a:p>
            <a:r>
              <a:rPr lang="en-US" sz="1600" dirty="0">
                <a:latin typeface="Comic Sans MS" panose="030F0702030302020204" pitchFamily="66" charset="0"/>
              </a:rPr>
              <a:t>Kindergarten is a time that children begin the process of becoming lifelong learners. It is a year for learning, growing, making friends, and having lots of fun too!  Our days are filled with stories, letters, phonics, numbers, addition, subtraction, shapes, writing, and many other activities and memories. What a pleasure it will be to have your child in my classroom!</a:t>
            </a:r>
          </a:p>
          <a:p>
            <a:r>
              <a:rPr lang="en-US" sz="1600" dirty="0">
                <a:latin typeface="Comic Sans MS" panose="030F0702030302020204" pitchFamily="66" charset="0"/>
              </a:rPr>
              <a:t>I have an exciting year planned full of opportunities for learning and growing. Your child will be studying about many aspects of life including; self, home, family, and community throughout the year, in addition to the Common Core Standards. </a:t>
            </a:r>
            <a:endParaRPr lang="en-US" sz="1600" b="1" dirty="0">
              <a:latin typeface="Comic Sans MS" panose="030F0702030302020204" pitchFamily="66" charset="0"/>
            </a:endParaRPr>
          </a:p>
        </p:txBody>
      </p:sp>
      <p:cxnSp>
        <p:nvCxnSpPr>
          <p:cNvPr id="9" name="Straight Connector 8"/>
          <p:cNvCxnSpPr/>
          <p:nvPr/>
        </p:nvCxnSpPr>
        <p:spPr>
          <a:xfrm>
            <a:off x="101598" y="7364909"/>
            <a:ext cx="3336771" cy="0"/>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12" name="Wave 11"/>
          <p:cNvSpPr/>
          <p:nvPr/>
        </p:nvSpPr>
        <p:spPr>
          <a:xfrm>
            <a:off x="136762" y="7423818"/>
            <a:ext cx="3179932" cy="624370"/>
          </a:xfrm>
          <a:prstGeom prst="wave">
            <a:avLst>
              <a:gd name="adj1" fmla="val 6921"/>
              <a:gd name="adj2"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TextBox 54"/>
          <p:cNvSpPr txBox="1"/>
          <p:nvPr/>
        </p:nvSpPr>
        <p:spPr>
          <a:xfrm>
            <a:off x="84908" y="7524968"/>
            <a:ext cx="3271754" cy="523220"/>
          </a:xfrm>
          <a:prstGeom prst="rect">
            <a:avLst/>
          </a:prstGeom>
          <a:noFill/>
        </p:spPr>
        <p:txBody>
          <a:bodyPr wrap="square" rtlCol="0">
            <a:spAutoFit/>
          </a:bodyPr>
          <a:lstStyle/>
          <a:p>
            <a:pPr algn="ctr"/>
            <a:r>
              <a:rPr lang="en-US" sz="1400" b="1" dirty="0">
                <a:solidFill>
                  <a:schemeClr val="bg1"/>
                </a:solidFill>
                <a:latin typeface="Comic Sans MS" panose="030F0702030302020204" pitchFamily="66" charset="0"/>
              </a:rPr>
              <a:t>Want your child to play some educational games online?</a:t>
            </a:r>
          </a:p>
        </p:txBody>
      </p:sp>
      <p:sp>
        <p:nvSpPr>
          <p:cNvPr id="59" name="TextBox 58"/>
          <p:cNvSpPr txBox="1"/>
          <p:nvPr/>
        </p:nvSpPr>
        <p:spPr>
          <a:xfrm>
            <a:off x="3458973" y="2303374"/>
            <a:ext cx="3323772" cy="3970318"/>
          </a:xfrm>
          <a:prstGeom prst="rect">
            <a:avLst/>
          </a:prstGeom>
          <a:noFill/>
        </p:spPr>
        <p:txBody>
          <a:bodyPr wrap="square" rtlCol="0">
            <a:spAutoFit/>
          </a:bodyPr>
          <a:lstStyle/>
          <a:p>
            <a:r>
              <a:rPr lang="en-US" sz="1400" dirty="0"/>
              <a:t>Georgia’s standards and expectations for Kindergarten students are complex. We work on social skills, rules, character traits and counting, all while singing and becoming independent learners. I know you will be fascinated when he/she learns  how to write he/she’s  first and last name, learn colors, upper and lowercase letters, letter sounds, vowels and their sounds, </a:t>
            </a:r>
            <a:r>
              <a:rPr lang="en-US" sz="1400" dirty="0" err="1"/>
              <a:t>cvc</a:t>
            </a:r>
            <a:r>
              <a:rPr lang="en-US" sz="1400" dirty="0"/>
              <a:t> words, sight words, rhyming, segmenting, identifying shapes and number 1-20, write numbers 1-20, count to 100 by 1s and 10s, adding and subtracting and much more. Don’t worry…I will be discussing all of these things with you many times throughout the school year. Again, please message or call me if you have questions, comments, or concerns.  </a:t>
            </a:r>
            <a:endParaRPr lang="en-US" sz="1050" b="1" i="1" dirty="0">
              <a:latin typeface="Comic Sans MS" panose="030F0702030302020204" pitchFamily="66" charset="0"/>
            </a:endParaRPr>
          </a:p>
        </p:txBody>
      </p:sp>
      <p:cxnSp>
        <p:nvCxnSpPr>
          <p:cNvPr id="29" name="Straight Connector 28"/>
          <p:cNvCxnSpPr/>
          <p:nvPr/>
        </p:nvCxnSpPr>
        <p:spPr>
          <a:xfrm>
            <a:off x="3429062" y="6606391"/>
            <a:ext cx="3336771" cy="0"/>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30" name="Snip Diagonal Corner Rectangle 29"/>
          <p:cNvSpPr/>
          <p:nvPr/>
        </p:nvSpPr>
        <p:spPr>
          <a:xfrm>
            <a:off x="3442222" y="6606391"/>
            <a:ext cx="2755341" cy="531187"/>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TextBox 30"/>
          <p:cNvSpPr txBox="1"/>
          <p:nvPr/>
        </p:nvSpPr>
        <p:spPr>
          <a:xfrm>
            <a:off x="3181538" y="6565989"/>
            <a:ext cx="3167274" cy="369332"/>
          </a:xfrm>
          <a:prstGeom prst="rect">
            <a:avLst/>
          </a:prstGeom>
          <a:noFill/>
        </p:spPr>
        <p:txBody>
          <a:bodyPr wrap="square" rtlCol="0">
            <a:spAutoFit/>
          </a:bodyPr>
          <a:lstStyle/>
          <a:p>
            <a:pPr algn="ctr"/>
            <a:r>
              <a:rPr lang="en-US" b="1" dirty="0">
                <a:solidFill>
                  <a:schemeClr val="bg1"/>
                </a:solidFill>
                <a:latin typeface="Comic Sans MS" panose="030F0702030302020204" pitchFamily="66" charset="0"/>
              </a:rPr>
              <a:t>Classroom Management</a:t>
            </a:r>
          </a:p>
        </p:txBody>
      </p:sp>
      <p:sp>
        <p:nvSpPr>
          <p:cNvPr id="32" name="TextBox 31"/>
          <p:cNvSpPr txBox="1"/>
          <p:nvPr/>
        </p:nvSpPr>
        <p:spPr>
          <a:xfrm>
            <a:off x="3440296" y="7104672"/>
            <a:ext cx="3323772" cy="1200329"/>
          </a:xfrm>
          <a:prstGeom prst="rect">
            <a:avLst/>
          </a:prstGeom>
          <a:noFill/>
        </p:spPr>
        <p:txBody>
          <a:bodyPr wrap="square" rtlCol="0">
            <a:spAutoFit/>
          </a:bodyPr>
          <a:lstStyle/>
          <a:p>
            <a:r>
              <a:rPr lang="en-US" sz="1200" dirty="0">
                <a:latin typeface="Comic Sans MS" panose="030F0702030302020204" pitchFamily="66" charset="0"/>
              </a:rPr>
              <a:t>This year, I will be using a program called Class Dojo to manage behavior in conjunction with the Ron Clark house system. Each child will have a “monster”/house that tracks their behavior using points.</a:t>
            </a:r>
            <a:endParaRPr lang="en-US" sz="1200" i="1" dirty="0">
              <a:latin typeface="Comic Sans MS" panose="030F0702030302020204" pitchFamily="66" charset="0"/>
            </a:endParaRPr>
          </a:p>
        </p:txBody>
      </p:sp>
      <p:pic>
        <p:nvPicPr>
          <p:cNvPr id="8" name="Picture 7" descr="ClassDojo A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865" y="6527912"/>
            <a:ext cx="1011952" cy="609666"/>
          </a:xfrm>
          <a:prstGeom prst="rect">
            <a:avLst/>
          </a:prstGeom>
        </p:spPr>
      </p:pic>
      <p:sp>
        <p:nvSpPr>
          <p:cNvPr id="3" name="TextBox 2">
            <a:extLst>
              <a:ext uri="{FF2B5EF4-FFF2-40B4-BE49-F238E27FC236}">
                <a16:creationId xmlns:a16="http://schemas.microsoft.com/office/drawing/2014/main" id="{C656EC79-3BFA-4E3C-99CF-3B01ABA200CA}"/>
              </a:ext>
            </a:extLst>
          </p:cNvPr>
          <p:cNvSpPr txBox="1"/>
          <p:nvPr/>
        </p:nvSpPr>
        <p:spPr>
          <a:xfrm>
            <a:off x="131450" y="8048188"/>
            <a:ext cx="3144709" cy="923330"/>
          </a:xfrm>
          <a:prstGeom prst="rect">
            <a:avLst/>
          </a:prstGeom>
          <a:noFill/>
        </p:spPr>
        <p:txBody>
          <a:bodyPr wrap="square" rtlCol="0">
            <a:spAutoFit/>
          </a:bodyPr>
          <a:lstStyle/>
          <a:p>
            <a:r>
              <a:rPr lang="en-US" dirty="0">
                <a:hlinkClick r:id="rId3"/>
              </a:rPr>
              <a:t>www.starfall.com</a:t>
            </a:r>
            <a:endParaRPr lang="en-US" dirty="0"/>
          </a:p>
          <a:p>
            <a:r>
              <a:rPr lang="en-US" dirty="0">
                <a:hlinkClick r:id="rId4"/>
              </a:rPr>
              <a:t>www.abcya.com</a:t>
            </a:r>
            <a:endParaRPr lang="en-US" dirty="0"/>
          </a:p>
          <a:p>
            <a:endParaRPr lang="en-US" dirty="0"/>
          </a:p>
        </p:txBody>
      </p:sp>
      <p:pic>
        <p:nvPicPr>
          <p:cNvPr id="1026" name="Picture 2" descr="About Us / Student Culture">
            <a:extLst>
              <a:ext uri="{FF2B5EF4-FFF2-40B4-BE49-F238E27FC236}">
                <a16:creationId xmlns:a16="http://schemas.microsoft.com/office/drawing/2014/main" id="{64F90A60-D13C-4066-98A7-F374BECFD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7676" y="8249374"/>
            <a:ext cx="2457450" cy="60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727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599" y="124132"/>
            <a:ext cx="6647543" cy="88392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 name="Straight Arrow Connector 4"/>
          <p:cNvCxnSpPr/>
          <p:nvPr/>
        </p:nvCxnSpPr>
        <p:spPr>
          <a:xfrm>
            <a:off x="101599" y="1835378"/>
            <a:ext cx="6647543" cy="0"/>
          </a:xfrm>
          <a:prstGeom prst="straightConnector1">
            <a:avLst/>
          </a:prstGeom>
          <a:ln w="28575">
            <a:prstDash val="sysDot"/>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3438369" y="1835378"/>
            <a:ext cx="3854" cy="7127954"/>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131450" y="438890"/>
            <a:ext cx="6647544" cy="1600438"/>
          </a:xfrm>
          <a:prstGeom prst="rect">
            <a:avLst/>
          </a:prstGeom>
          <a:noFill/>
        </p:spPr>
        <p:txBody>
          <a:bodyPr wrap="square" rtlCol="0">
            <a:spAutoFit/>
          </a:bodyPr>
          <a:lstStyle/>
          <a:p>
            <a:r>
              <a:rPr lang="en-US" sz="1400" dirty="0">
                <a:solidFill>
                  <a:srgbClr val="000000"/>
                </a:solidFill>
                <a:latin typeface="Comic Sans MS" panose="030F0702030302020204" pitchFamily="66" charset="0"/>
                <a:cs typeface="Arial" panose="020B0604020202020204" pitchFamily="34" charset="0"/>
              </a:rPr>
              <a:t>Progression toward grade level standards mastery will be assessed with student checklist, </a:t>
            </a:r>
            <a:r>
              <a:rPr lang="en-US" sz="1400" dirty="0" err="1">
                <a:solidFill>
                  <a:srgbClr val="000000"/>
                </a:solidFill>
                <a:latin typeface="Comic Sans MS" panose="030F0702030302020204" pitchFamily="66" charset="0"/>
                <a:cs typeface="Arial" panose="020B0604020202020204" pitchFamily="34" charset="0"/>
              </a:rPr>
              <a:t>Gkids</a:t>
            </a:r>
            <a:r>
              <a:rPr lang="en-US" sz="1400" dirty="0">
                <a:solidFill>
                  <a:srgbClr val="000000"/>
                </a:solidFill>
                <a:latin typeface="Comic Sans MS" panose="030F0702030302020204" pitchFamily="66" charset="0"/>
                <a:cs typeface="Arial" panose="020B0604020202020204" pitchFamily="34" charset="0"/>
              </a:rPr>
              <a:t>, </a:t>
            </a:r>
            <a:r>
              <a:rPr lang="en-US" sz="1400" dirty="0" err="1">
                <a:solidFill>
                  <a:srgbClr val="000000"/>
                </a:solidFill>
                <a:latin typeface="Comic Sans MS" panose="030F0702030302020204" pitchFamily="66" charset="0"/>
                <a:cs typeface="Arial" panose="020B0604020202020204" pitchFamily="34" charset="0"/>
              </a:rPr>
              <a:t>iReady</a:t>
            </a:r>
            <a:r>
              <a:rPr lang="en-US" sz="1400" dirty="0">
                <a:solidFill>
                  <a:srgbClr val="000000"/>
                </a:solidFill>
                <a:latin typeface="Comic Sans MS" panose="030F0702030302020204" pitchFamily="66" charset="0"/>
                <a:cs typeface="Arial" panose="020B0604020202020204" pitchFamily="34" charset="0"/>
              </a:rPr>
              <a:t> growth checks, and observations. “Tickets out the door” will be used DAILY. The students will take a pre/post test for each unit that is taught in conjunction with weekly common assessments. The students will complete </a:t>
            </a:r>
            <a:r>
              <a:rPr lang="en-US" sz="1400" dirty="0" err="1">
                <a:solidFill>
                  <a:srgbClr val="000000"/>
                </a:solidFill>
                <a:latin typeface="Comic Sans MS" panose="030F0702030302020204" pitchFamily="66" charset="0"/>
                <a:cs typeface="Arial" panose="020B0604020202020204" pitchFamily="34" charset="0"/>
              </a:rPr>
              <a:t>iReady</a:t>
            </a:r>
            <a:r>
              <a:rPr lang="en-US" sz="1400" dirty="0">
                <a:solidFill>
                  <a:srgbClr val="000000"/>
                </a:solidFill>
                <a:latin typeface="Comic Sans MS" panose="030F0702030302020204" pitchFamily="66" charset="0"/>
                <a:cs typeface="Arial" panose="020B0604020202020204" pitchFamily="34" charset="0"/>
              </a:rPr>
              <a:t> diagnostic assessments 3 times throughout the school year. </a:t>
            </a:r>
            <a:endParaRPr lang="en-US" sz="1400" b="1" dirty="0">
              <a:solidFill>
                <a:srgbClr val="FF0000"/>
              </a:solidFill>
              <a:latin typeface="Century Gothic" panose="020B0502020202020204" pitchFamily="34" charset="0"/>
            </a:endParaRPr>
          </a:p>
          <a:p>
            <a:endParaRPr lang="en-US" sz="1400" dirty="0">
              <a:solidFill>
                <a:srgbClr val="000000"/>
              </a:solidFill>
              <a:latin typeface="Comic Sans MS" panose="030F0702030302020204" pitchFamily="66" charset="0"/>
              <a:cs typeface="Arial" panose="020B0604020202020204" pitchFamily="34" charset="0"/>
            </a:endParaRPr>
          </a:p>
        </p:txBody>
      </p:sp>
      <p:sp>
        <p:nvSpPr>
          <p:cNvPr id="2" name="Rounded Rectangle 1"/>
          <p:cNvSpPr/>
          <p:nvPr/>
        </p:nvSpPr>
        <p:spPr>
          <a:xfrm>
            <a:off x="1444172" y="158884"/>
            <a:ext cx="3922308" cy="27184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latin typeface="Comic Sans MS" panose="030F0702030302020204" pitchFamily="66" charset="0"/>
              </a:rPr>
              <a:t>Course Assessment Plan</a:t>
            </a:r>
          </a:p>
        </p:txBody>
      </p:sp>
      <p:sp>
        <p:nvSpPr>
          <p:cNvPr id="46" name="Snip Diagonal Corner Rectangle 45"/>
          <p:cNvSpPr/>
          <p:nvPr/>
        </p:nvSpPr>
        <p:spPr>
          <a:xfrm>
            <a:off x="101599" y="1835378"/>
            <a:ext cx="3109915" cy="531187"/>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TextBox 46"/>
          <p:cNvSpPr txBox="1"/>
          <p:nvPr/>
        </p:nvSpPr>
        <p:spPr>
          <a:xfrm>
            <a:off x="156743" y="1889158"/>
            <a:ext cx="3020731"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Drop off/Pick-up</a:t>
            </a:r>
          </a:p>
        </p:txBody>
      </p:sp>
      <p:sp>
        <p:nvSpPr>
          <p:cNvPr id="48" name="Snip Diagonal Corner Rectangle 47"/>
          <p:cNvSpPr/>
          <p:nvPr/>
        </p:nvSpPr>
        <p:spPr>
          <a:xfrm>
            <a:off x="3439159" y="1836912"/>
            <a:ext cx="3103835" cy="506040"/>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TextBox 48"/>
          <p:cNvSpPr txBox="1"/>
          <p:nvPr/>
        </p:nvSpPr>
        <p:spPr>
          <a:xfrm>
            <a:off x="3418842" y="1784523"/>
            <a:ext cx="3172604"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Standards Mastery</a:t>
            </a:r>
          </a:p>
        </p:txBody>
      </p:sp>
      <p:sp>
        <p:nvSpPr>
          <p:cNvPr id="50" name="TextBox 49"/>
          <p:cNvSpPr txBox="1"/>
          <p:nvPr/>
        </p:nvSpPr>
        <p:spPr>
          <a:xfrm>
            <a:off x="156743" y="2461725"/>
            <a:ext cx="3336771" cy="4585871"/>
          </a:xfrm>
          <a:prstGeom prst="rect">
            <a:avLst/>
          </a:prstGeom>
          <a:noFill/>
        </p:spPr>
        <p:txBody>
          <a:bodyPr wrap="square" rtlCol="0">
            <a:spAutoFit/>
          </a:bodyPr>
          <a:lstStyle/>
          <a:p>
            <a:pPr>
              <a:spcBef>
                <a:spcPct val="0"/>
              </a:spcBef>
            </a:pPr>
            <a:r>
              <a:rPr lang="en-US" altLang="en-US" sz="1400" dirty="0">
                <a:latin typeface="Comic Sans MS" panose="030F0702030302020204" pitchFamily="66" charset="0"/>
                <a:ea typeface="Batang" panose="02030600000101010101" pitchFamily="18" charset="-127"/>
                <a:cs typeface="Arial" panose="020B0604020202020204" pitchFamily="34" charset="0"/>
              </a:rPr>
              <a:t>School starts at 7:25 a.m. and ends at 2:10 p.m.  Please have your child dropped off and picked up on time everyday.  If you would like for your child to eat breakfast, please drop him/her off before 7:25 to ensure that he/she does not miss valuable instruction time. The cafeteria opens at 7:00 a.m. I need to be informed of any changes to the way your child will get home DAILY. If your child’s regular transportation method is going to change for any reason I must have that in writing.  Legally, I cannot take your child’s word for it or allow a child to leave school through a verbal agreement with you.  </a:t>
            </a:r>
            <a:r>
              <a:rPr lang="en-US" altLang="en-US" sz="1400" u="sng" dirty="0">
                <a:latin typeface="Comic Sans MS" panose="030F0702030302020204" pitchFamily="66" charset="0"/>
                <a:ea typeface="Batang" panose="02030600000101010101" pitchFamily="18" charset="-127"/>
                <a:cs typeface="Arial" panose="020B0604020202020204" pitchFamily="34" charset="0"/>
              </a:rPr>
              <a:t>IT MUST BE PUT IN WRITING</a:t>
            </a:r>
            <a:r>
              <a:rPr lang="en-US" altLang="en-US" sz="1400" b="1" u="sng" dirty="0">
                <a:solidFill>
                  <a:schemeClr val="lt1"/>
                </a:solidFill>
                <a:latin typeface="Comic Sans MS" panose="030F0702030302020204" pitchFamily="66" charset="0"/>
                <a:ea typeface="Batang" panose="02030600000101010101" pitchFamily="18" charset="-127"/>
                <a:cs typeface="Arial" panose="020B0604020202020204" pitchFamily="34" charset="0"/>
              </a:rPr>
              <a:t>.</a:t>
            </a:r>
            <a:r>
              <a:rPr lang="en-US" altLang="en-US" sz="1400" u="sng" dirty="0">
                <a:latin typeface="Comic Sans MS" panose="030F0702030302020204" pitchFamily="66" charset="0"/>
                <a:ea typeface="Batang" panose="02030600000101010101" pitchFamily="18" charset="-127"/>
                <a:cs typeface="Arial" panose="020B0604020202020204" pitchFamily="34" charset="0"/>
              </a:rPr>
              <a:t> </a:t>
            </a:r>
            <a:endParaRPr lang="en-US" sz="1400" u="sng" dirty="0">
              <a:solidFill>
                <a:srgbClr val="000000"/>
              </a:solidFill>
              <a:latin typeface="Comic Sans MS" panose="030F0702030302020204" pitchFamily="66" charset="0"/>
              <a:cs typeface="Arial" panose="020B0604020202020204" pitchFamily="34" charset="0"/>
            </a:endParaRPr>
          </a:p>
          <a:p>
            <a:endParaRPr lang="en-US" sz="2000" b="1" dirty="0">
              <a:solidFill>
                <a:srgbClr val="FF0000"/>
              </a:solidFill>
              <a:latin typeface="Century Gothic" panose="020B0502020202020204" pitchFamily="34" charset="0"/>
              <a:cs typeface="Arial" panose="020B0604020202020204" pitchFamily="34" charset="0"/>
            </a:endParaRPr>
          </a:p>
          <a:p>
            <a:endParaRPr lang="en-US" sz="2000" b="1" dirty="0"/>
          </a:p>
        </p:txBody>
      </p:sp>
      <p:cxnSp>
        <p:nvCxnSpPr>
          <p:cNvPr id="9" name="Straight Connector 8"/>
          <p:cNvCxnSpPr/>
          <p:nvPr/>
        </p:nvCxnSpPr>
        <p:spPr>
          <a:xfrm>
            <a:off x="101598" y="7364909"/>
            <a:ext cx="3336771" cy="0"/>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53" name="TextBox 52"/>
          <p:cNvSpPr txBox="1"/>
          <p:nvPr/>
        </p:nvSpPr>
        <p:spPr>
          <a:xfrm>
            <a:off x="129300" y="8047706"/>
            <a:ext cx="3336771" cy="738664"/>
          </a:xfrm>
          <a:prstGeom prst="rect">
            <a:avLst/>
          </a:prstGeom>
          <a:noFill/>
        </p:spPr>
        <p:txBody>
          <a:bodyPr wrap="square" rtlCol="0">
            <a:spAutoFit/>
          </a:bodyPr>
          <a:lstStyle/>
          <a:p>
            <a:r>
              <a:rPr lang="en-US" sz="1400" dirty="0">
                <a:solidFill>
                  <a:srgbClr val="000000"/>
                </a:solidFill>
                <a:latin typeface="Comic Sans MS" panose="030F0702030302020204" pitchFamily="66" charset="0"/>
                <a:cs typeface="Arial" panose="020B0604020202020204" pitchFamily="34" charset="0"/>
              </a:rPr>
              <a:t>Daily interventions will be done with students that need extra academic support. </a:t>
            </a:r>
            <a:endParaRPr lang="en-US" sz="1400" b="1" dirty="0">
              <a:solidFill>
                <a:srgbClr val="000000"/>
              </a:solidFill>
              <a:latin typeface="Comic Sans MS" panose="030F0702030302020204" pitchFamily="66" charset="0"/>
              <a:cs typeface="Arial" panose="020B0604020202020204" pitchFamily="34" charset="0"/>
            </a:endParaRPr>
          </a:p>
        </p:txBody>
      </p:sp>
      <p:sp>
        <p:nvSpPr>
          <p:cNvPr id="12" name="Wave 11"/>
          <p:cNvSpPr/>
          <p:nvPr/>
        </p:nvSpPr>
        <p:spPr>
          <a:xfrm>
            <a:off x="136762" y="7423818"/>
            <a:ext cx="3002746" cy="507452"/>
          </a:xfrm>
          <a:prstGeom prst="wave">
            <a:avLst>
              <a:gd name="adj1" fmla="val 6921"/>
              <a:gd name="adj2"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TextBox 54"/>
          <p:cNvSpPr txBox="1"/>
          <p:nvPr/>
        </p:nvSpPr>
        <p:spPr>
          <a:xfrm>
            <a:off x="131450" y="7470616"/>
            <a:ext cx="3271754"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EXTRA HELP</a:t>
            </a:r>
          </a:p>
        </p:txBody>
      </p:sp>
      <p:sp>
        <p:nvSpPr>
          <p:cNvPr id="59" name="TextBox 58"/>
          <p:cNvSpPr txBox="1"/>
          <p:nvPr/>
        </p:nvSpPr>
        <p:spPr>
          <a:xfrm>
            <a:off x="3415620" y="2268382"/>
            <a:ext cx="3323772" cy="2646878"/>
          </a:xfrm>
          <a:prstGeom prst="rect">
            <a:avLst/>
          </a:prstGeom>
          <a:noFill/>
        </p:spPr>
        <p:txBody>
          <a:bodyPr wrap="square" rtlCol="0">
            <a:spAutoFit/>
          </a:bodyPr>
          <a:lstStyle/>
          <a:p>
            <a:r>
              <a:rPr lang="en-US" sz="1400" dirty="0">
                <a:solidFill>
                  <a:srgbClr val="FF0000"/>
                </a:solidFill>
                <a:latin typeface="Comic Sans MS" panose="030F0702030302020204" pitchFamily="66" charset="0"/>
              </a:rPr>
              <a:t>Mastery is determined using a standards-based rubric which determines the grades that students receive on their progress report and report card. </a:t>
            </a:r>
            <a:r>
              <a:rPr lang="en-US" sz="1400" dirty="0">
                <a:latin typeface="Comic Sans MS" panose="030F0702030302020204" pitchFamily="66" charset="0"/>
              </a:rPr>
              <a:t>The report card for grades K-3 will include a grading scale (1-4). </a:t>
            </a:r>
          </a:p>
          <a:p>
            <a:r>
              <a:rPr lang="en-US" sz="1200" dirty="0">
                <a:latin typeface="Comic Sans MS" panose="030F0702030302020204" pitchFamily="66" charset="0"/>
              </a:rPr>
              <a:t>1- Beginning Learner</a:t>
            </a:r>
          </a:p>
          <a:p>
            <a:r>
              <a:rPr lang="en-US" sz="1200" dirty="0">
                <a:latin typeface="Comic Sans MS" panose="030F0702030302020204" pitchFamily="66" charset="0"/>
              </a:rPr>
              <a:t>2-Developing Learner</a:t>
            </a:r>
          </a:p>
          <a:p>
            <a:r>
              <a:rPr lang="en-US" sz="1200" dirty="0">
                <a:latin typeface="Comic Sans MS" panose="030F0702030302020204" pitchFamily="66" charset="0"/>
              </a:rPr>
              <a:t>3-Proficient Learner</a:t>
            </a:r>
          </a:p>
          <a:p>
            <a:r>
              <a:rPr lang="en-US" sz="1200" dirty="0">
                <a:latin typeface="Comic Sans MS" panose="030F0702030302020204" pitchFamily="66" charset="0"/>
              </a:rPr>
              <a:t>4-Distinguished Learner</a:t>
            </a:r>
          </a:p>
          <a:p>
            <a:endParaRPr lang="en-US" sz="2000" b="1" dirty="0">
              <a:solidFill>
                <a:srgbClr val="FF0000"/>
              </a:solidFill>
              <a:latin typeface="Century Gothic" panose="020B0502020202020204" pitchFamily="34" charset="0"/>
            </a:endParaRPr>
          </a:p>
        </p:txBody>
      </p:sp>
      <p:cxnSp>
        <p:nvCxnSpPr>
          <p:cNvPr id="63" name="Straight Connector 62"/>
          <p:cNvCxnSpPr>
            <a:endCxn id="4" idx="3"/>
          </p:cNvCxnSpPr>
          <p:nvPr/>
        </p:nvCxnSpPr>
        <p:spPr>
          <a:xfrm>
            <a:off x="3435468" y="4543732"/>
            <a:ext cx="3313674" cy="0"/>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551245" y="5078908"/>
            <a:ext cx="3161544" cy="1600438"/>
          </a:xfrm>
          <a:prstGeom prst="rect">
            <a:avLst/>
          </a:prstGeom>
          <a:noFill/>
        </p:spPr>
        <p:txBody>
          <a:bodyPr wrap="square" rtlCol="0">
            <a:spAutoFit/>
          </a:bodyPr>
          <a:lstStyle/>
          <a:p>
            <a:r>
              <a:rPr lang="en-US" sz="1400" dirty="0">
                <a:solidFill>
                  <a:srgbClr val="000000"/>
                </a:solidFill>
                <a:latin typeface="Comic Sans MS" panose="030F0702030302020204" pitchFamily="66" charset="0"/>
              </a:rPr>
              <a:t>Students are expected to come to school EVERYDAY! We want all of our students at LME to be academically successful. Students will have to be present to learn the skills that they need to master the standards being taught. </a:t>
            </a:r>
          </a:p>
        </p:txBody>
      </p:sp>
      <p:sp>
        <p:nvSpPr>
          <p:cNvPr id="22" name="Snip Diagonal Corner Rectangle 21"/>
          <p:cNvSpPr/>
          <p:nvPr/>
        </p:nvSpPr>
        <p:spPr>
          <a:xfrm>
            <a:off x="3566951" y="4563069"/>
            <a:ext cx="2828478" cy="531187"/>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Box 22"/>
          <p:cNvSpPr txBox="1"/>
          <p:nvPr/>
        </p:nvSpPr>
        <p:spPr>
          <a:xfrm>
            <a:off x="3157571" y="4491622"/>
            <a:ext cx="3700429"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Attendance</a:t>
            </a:r>
          </a:p>
        </p:txBody>
      </p:sp>
      <p:cxnSp>
        <p:nvCxnSpPr>
          <p:cNvPr id="29" name="Straight Connector 28"/>
          <p:cNvCxnSpPr/>
          <p:nvPr/>
        </p:nvCxnSpPr>
        <p:spPr>
          <a:xfrm>
            <a:off x="3429062" y="6606391"/>
            <a:ext cx="3336771" cy="0"/>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30" name="Snip Diagonal Corner Rectangle 29"/>
          <p:cNvSpPr/>
          <p:nvPr/>
        </p:nvSpPr>
        <p:spPr>
          <a:xfrm>
            <a:off x="3442223" y="6606392"/>
            <a:ext cx="3270566" cy="498280"/>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TextBox 30"/>
          <p:cNvSpPr txBox="1"/>
          <p:nvPr/>
        </p:nvSpPr>
        <p:spPr>
          <a:xfrm>
            <a:off x="3494477" y="6519897"/>
            <a:ext cx="3048517" cy="461665"/>
          </a:xfrm>
          <a:prstGeom prst="rect">
            <a:avLst/>
          </a:prstGeom>
          <a:noFill/>
        </p:spPr>
        <p:txBody>
          <a:bodyPr wrap="square" rtlCol="0">
            <a:spAutoFit/>
          </a:bodyPr>
          <a:lstStyle/>
          <a:p>
            <a:pPr algn="ctr"/>
            <a:r>
              <a:rPr lang="en-US" sz="2400" b="1" dirty="0">
                <a:solidFill>
                  <a:schemeClr val="bg1"/>
                </a:solidFill>
                <a:latin typeface="Comic Sans MS" panose="030F0702030302020204" pitchFamily="66" charset="0"/>
              </a:rPr>
              <a:t>Class Expectations</a:t>
            </a:r>
          </a:p>
        </p:txBody>
      </p:sp>
      <p:sp>
        <p:nvSpPr>
          <p:cNvPr id="32" name="TextBox 31"/>
          <p:cNvSpPr txBox="1"/>
          <p:nvPr/>
        </p:nvSpPr>
        <p:spPr>
          <a:xfrm>
            <a:off x="3440296" y="7104672"/>
            <a:ext cx="3323772" cy="1908215"/>
          </a:xfrm>
          <a:prstGeom prst="rect">
            <a:avLst/>
          </a:prstGeom>
          <a:noFill/>
        </p:spPr>
        <p:txBody>
          <a:bodyPr wrap="square" rtlCol="0">
            <a:spAutoFit/>
          </a:bodyPr>
          <a:lstStyle/>
          <a:p>
            <a:pPr>
              <a:buFontTx/>
              <a:buNone/>
              <a:defRPr/>
            </a:pPr>
            <a:r>
              <a:rPr lang="en-US" sz="1400" dirty="0">
                <a:latin typeface="Colonna MT" panose="04020805060202030203" pitchFamily="82" charset="0"/>
              </a:rPr>
              <a:t>Rule #1: We Raise our Hand to speak.</a:t>
            </a:r>
          </a:p>
          <a:p>
            <a:pPr>
              <a:buFontTx/>
              <a:buNone/>
              <a:defRPr/>
            </a:pPr>
            <a:r>
              <a:rPr lang="en-US" sz="1400" dirty="0">
                <a:latin typeface="Colonna MT" panose="04020805060202030203" pitchFamily="82" charset="0"/>
              </a:rPr>
              <a:t>Rule #2: We follow directions quickly!</a:t>
            </a:r>
          </a:p>
          <a:p>
            <a:pPr>
              <a:buFontTx/>
              <a:buNone/>
              <a:defRPr/>
            </a:pPr>
            <a:r>
              <a:rPr lang="en-US" sz="1400" dirty="0">
                <a:latin typeface="Colonna MT" panose="04020805060202030203" pitchFamily="82" charset="0"/>
              </a:rPr>
              <a:t>Rule #3: We are kind. We are Honest.</a:t>
            </a:r>
          </a:p>
          <a:p>
            <a:pPr>
              <a:buFontTx/>
              <a:buNone/>
              <a:defRPr/>
            </a:pPr>
            <a:r>
              <a:rPr lang="en-US" sz="1400" dirty="0">
                <a:latin typeface="Colonna MT" panose="04020805060202030203" pitchFamily="82" charset="0"/>
              </a:rPr>
              <a:t>Rule #4: We listen when our teacher is talking.</a:t>
            </a:r>
          </a:p>
          <a:p>
            <a:pPr>
              <a:buFontTx/>
              <a:buNone/>
              <a:defRPr/>
            </a:pPr>
            <a:r>
              <a:rPr lang="en-US" sz="1400" dirty="0">
                <a:latin typeface="Colonna MT" panose="04020805060202030203" pitchFamily="82" charset="0"/>
              </a:rPr>
              <a:t>Rule #5: We keep our hands and feet to ourselves.</a:t>
            </a:r>
          </a:p>
          <a:p>
            <a:r>
              <a:rPr lang="en-US" sz="2000" b="1" dirty="0">
                <a:latin typeface="KG Neatly Printed" panose="02000506000000020003" pitchFamily="2" charset="0"/>
              </a:rPr>
              <a:t>.</a:t>
            </a:r>
            <a:endParaRPr lang="en-US" sz="2000" b="1" i="1" dirty="0">
              <a:latin typeface="KG Neatly Printed" panose="02000506000000020003" pitchFamily="2" charset="0"/>
            </a:endParaRPr>
          </a:p>
        </p:txBody>
      </p:sp>
    </p:spTree>
    <p:extLst>
      <p:ext uri="{BB962C8B-B14F-4D97-AF65-F5344CB8AC3E}">
        <p14:creationId xmlns:p14="http://schemas.microsoft.com/office/powerpoint/2010/main" val="10337522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9952</TotalTime>
  <Words>1155</Words>
  <Application>Microsoft Office PowerPoint</Application>
  <PresentationFormat>On-screen Show (4:3)</PresentationFormat>
  <Paragraphs>67</Paragraphs>
  <Slides>3</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vt:i4>
      </vt:variant>
    </vt:vector>
  </HeadingPairs>
  <TitlesOfParts>
    <vt:vector size="17" baseType="lpstr">
      <vt:lpstr>LuckeyWide</vt:lpstr>
      <vt:lpstr>Aparajita</vt:lpstr>
      <vt:lpstr>Arial</vt:lpstr>
      <vt:lpstr>Century Gothic</vt:lpstr>
      <vt:lpstr>KG Neatly Printed</vt:lpstr>
      <vt:lpstr>Bradley Hand ITC</vt:lpstr>
      <vt:lpstr>Wingdings</vt:lpstr>
      <vt:lpstr>LuckeyStamp</vt:lpstr>
      <vt:lpstr>Comic Sans MS</vt:lpstr>
      <vt:lpstr>Calibri</vt:lpstr>
      <vt:lpstr>Batang</vt:lpstr>
      <vt:lpstr>Calibri Light</vt:lpstr>
      <vt:lpstr>Colonna MT</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Whyte</dc:creator>
  <cp:lastModifiedBy>Nelson, Stephanie</cp:lastModifiedBy>
  <cp:revision>63</cp:revision>
  <cp:lastPrinted>2022-08-01T14:29:38Z</cp:lastPrinted>
  <dcterms:created xsi:type="dcterms:W3CDTF">2016-07-05T01:39:42Z</dcterms:created>
  <dcterms:modified xsi:type="dcterms:W3CDTF">2022-08-01T14:41:41Z</dcterms:modified>
</cp:coreProperties>
</file>